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27CF6D3-28CF-4321-9B12-8C1D29C16023}" type="datetimeFigureOut">
              <a:rPr lang="ru-RU" smtClean="0"/>
              <a:t>21.02.2022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ABD437-8EBB-47E6-85BD-ED3F6E91139F}" type="slidenum">
              <a:rPr lang="ru-RU" smtClean="0"/>
              <a:t>‹#›</a:t>
            </a:fld>
            <a:endParaRPr lang="ru-RU"/>
          </a:p>
        </p:txBody>
      </p:sp>
    </p:spTree>
    <p:extLst>
      <p:ext uri="{BB962C8B-B14F-4D97-AF65-F5344CB8AC3E}">
        <p14:creationId xmlns:p14="http://schemas.microsoft.com/office/powerpoint/2010/main" val="939270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7CF6D3-28CF-4321-9B12-8C1D29C16023}" type="datetimeFigureOut">
              <a:rPr lang="ru-RU" smtClean="0"/>
              <a:t>21.02.2022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ABD437-8EBB-47E6-85BD-ED3F6E91139F}" type="slidenum">
              <a:rPr lang="ru-RU" smtClean="0"/>
              <a:t>‹#›</a:t>
            </a:fld>
            <a:endParaRPr lang="ru-RU"/>
          </a:p>
        </p:txBody>
      </p:sp>
    </p:spTree>
    <p:extLst>
      <p:ext uri="{BB962C8B-B14F-4D97-AF65-F5344CB8AC3E}">
        <p14:creationId xmlns:p14="http://schemas.microsoft.com/office/powerpoint/2010/main" val="1544352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7CF6D3-28CF-4321-9B12-8C1D29C16023}" type="datetimeFigureOut">
              <a:rPr lang="ru-RU" smtClean="0"/>
              <a:t>21.02.2022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ABD437-8EBB-47E6-85BD-ED3F6E91139F}" type="slidenum">
              <a:rPr lang="ru-RU" smtClean="0"/>
              <a:t>‹#›</a:t>
            </a:fld>
            <a:endParaRPr lang="ru-RU"/>
          </a:p>
        </p:txBody>
      </p:sp>
    </p:spTree>
    <p:extLst>
      <p:ext uri="{BB962C8B-B14F-4D97-AF65-F5344CB8AC3E}">
        <p14:creationId xmlns:p14="http://schemas.microsoft.com/office/powerpoint/2010/main" val="1040881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7CF6D3-28CF-4321-9B12-8C1D29C16023}" type="datetimeFigureOut">
              <a:rPr lang="ru-RU" smtClean="0"/>
              <a:t>21.02.2022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ABD437-8EBB-47E6-85BD-ED3F6E91139F}" type="slidenum">
              <a:rPr lang="ru-RU" smtClean="0"/>
              <a:t>‹#›</a:t>
            </a:fld>
            <a:endParaRPr lang="ru-RU"/>
          </a:p>
        </p:txBody>
      </p:sp>
    </p:spTree>
    <p:extLst>
      <p:ext uri="{BB962C8B-B14F-4D97-AF65-F5344CB8AC3E}">
        <p14:creationId xmlns:p14="http://schemas.microsoft.com/office/powerpoint/2010/main" val="2111958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27CF6D3-28CF-4321-9B12-8C1D29C16023}" type="datetimeFigureOut">
              <a:rPr lang="ru-RU" smtClean="0"/>
              <a:t>21.02.2022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ABD437-8EBB-47E6-85BD-ED3F6E91139F}" type="slidenum">
              <a:rPr lang="ru-RU" smtClean="0"/>
              <a:t>‹#›</a:t>
            </a:fld>
            <a:endParaRPr lang="ru-RU"/>
          </a:p>
        </p:txBody>
      </p:sp>
    </p:spTree>
    <p:extLst>
      <p:ext uri="{BB962C8B-B14F-4D97-AF65-F5344CB8AC3E}">
        <p14:creationId xmlns:p14="http://schemas.microsoft.com/office/powerpoint/2010/main" val="308633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27CF6D3-28CF-4321-9B12-8C1D29C16023}" type="datetimeFigureOut">
              <a:rPr lang="ru-RU" smtClean="0"/>
              <a:t>21.02.2022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ABD437-8EBB-47E6-85BD-ED3F6E91139F}" type="slidenum">
              <a:rPr lang="ru-RU" smtClean="0"/>
              <a:t>‹#›</a:t>
            </a:fld>
            <a:endParaRPr lang="ru-RU"/>
          </a:p>
        </p:txBody>
      </p:sp>
    </p:spTree>
    <p:extLst>
      <p:ext uri="{BB962C8B-B14F-4D97-AF65-F5344CB8AC3E}">
        <p14:creationId xmlns:p14="http://schemas.microsoft.com/office/powerpoint/2010/main" val="2074251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27CF6D3-28CF-4321-9B12-8C1D29C16023}" type="datetimeFigureOut">
              <a:rPr lang="ru-RU" smtClean="0"/>
              <a:t>21.02.2022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AABD437-8EBB-47E6-85BD-ED3F6E91139F}" type="slidenum">
              <a:rPr lang="ru-RU" smtClean="0"/>
              <a:t>‹#›</a:t>
            </a:fld>
            <a:endParaRPr lang="ru-RU"/>
          </a:p>
        </p:txBody>
      </p:sp>
    </p:spTree>
    <p:extLst>
      <p:ext uri="{BB962C8B-B14F-4D97-AF65-F5344CB8AC3E}">
        <p14:creationId xmlns:p14="http://schemas.microsoft.com/office/powerpoint/2010/main" val="3344962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27CF6D3-28CF-4321-9B12-8C1D29C16023}" type="datetimeFigureOut">
              <a:rPr lang="ru-RU" smtClean="0"/>
              <a:t>21.02.2022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AABD437-8EBB-47E6-85BD-ED3F6E91139F}" type="slidenum">
              <a:rPr lang="ru-RU" smtClean="0"/>
              <a:t>‹#›</a:t>
            </a:fld>
            <a:endParaRPr lang="ru-RU"/>
          </a:p>
        </p:txBody>
      </p:sp>
    </p:spTree>
    <p:extLst>
      <p:ext uri="{BB962C8B-B14F-4D97-AF65-F5344CB8AC3E}">
        <p14:creationId xmlns:p14="http://schemas.microsoft.com/office/powerpoint/2010/main" val="71355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27CF6D3-28CF-4321-9B12-8C1D29C16023}" type="datetimeFigureOut">
              <a:rPr lang="ru-RU" smtClean="0"/>
              <a:t>21.02.2022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AABD437-8EBB-47E6-85BD-ED3F6E91139F}" type="slidenum">
              <a:rPr lang="ru-RU" smtClean="0"/>
              <a:t>‹#›</a:t>
            </a:fld>
            <a:endParaRPr lang="ru-RU"/>
          </a:p>
        </p:txBody>
      </p:sp>
    </p:spTree>
    <p:extLst>
      <p:ext uri="{BB962C8B-B14F-4D97-AF65-F5344CB8AC3E}">
        <p14:creationId xmlns:p14="http://schemas.microsoft.com/office/powerpoint/2010/main" val="2511294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27CF6D3-28CF-4321-9B12-8C1D29C16023}" type="datetimeFigureOut">
              <a:rPr lang="ru-RU" smtClean="0"/>
              <a:t>21.02.2022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ABD437-8EBB-47E6-85BD-ED3F6E91139F}" type="slidenum">
              <a:rPr lang="ru-RU" smtClean="0"/>
              <a:t>‹#›</a:t>
            </a:fld>
            <a:endParaRPr lang="ru-RU"/>
          </a:p>
        </p:txBody>
      </p:sp>
    </p:spTree>
    <p:extLst>
      <p:ext uri="{BB962C8B-B14F-4D97-AF65-F5344CB8AC3E}">
        <p14:creationId xmlns:p14="http://schemas.microsoft.com/office/powerpoint/2010/main" val="1870701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27CF6D3-28CF-4321-9B12-8C1D29C16023}" type="datetimeFigureOut">
              <a:rPr lang="ru-RU" smtClean="0"/>
              <a:t>21.02.2022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ABD437-8EBB-47E6-85BD-ED3F6E91139F}" type="slidenum">
              <a:rPr lang="ru-RU" smtClean="0"/>
              <a:t>‹#›</a:t>
            </a:fld>
            <a:endParaRPr lang="ru-RU"/>
          </a:p>
        </p:txBody>
      </p:sp>
    </p:spTree>
    <p:extLst>
      <p:ext uri="{BB962C8B-B14F-4D97-AF65-F5344CB8AC3E}">
        <p14:creationId xmlns:p14="http://schemas.microsoft.com/office/powerpoint/2010/main" val="541588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CF6D3-28CF-4321-9B12-8C1D29C16023}" type="datetimeFigureOut">
              <a:rPr lang="ru-RU" smtClean="0"/>
              <a:t>21.02.2022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BD437-8EBB-47E6-85BD-ED3F6E91139F}" type="slidenum">
              <a:rPr lang="ru-RU" smtClean="0"/>
              <a:t>‹#›</a:t>
            </a:fld>
            <a:endParaRPr lang="ru-RU"/>
          </a:p>
        </p:txBody>
      </p:sp>
    </p:spTree>
    <p:extLst>
      <p:ext uri="{BB962C8B-B14F-4D97-AF65-F5344CB8AC3E}">
        <p14:creationId xmlns:p14="http://schemas.microsoft.com/office/powerpoint/2010/main" val="3636140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lanetadetstva.net/pedagogam/pedsovet/integrirovannye-i-kompleksnye-zanyatiya-v-detskom-sadu-v-chem-otlichie.htm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79512" y="692696"/>
            <a:ext cx="8424936" cy="646331"/>
          </a:xfrm>
          <a:prstGeom prst="rect">
            <a:avLst/>
          </a:prstGeom>
        </p:spPr>
        <p:txBody>
          <a:bodyPr wrap="square">
            <a:spAutoFit/>
          </a:bodyPr>
          <a:lstStyle/>
          <a:p>
            <a:pPr lvl="0" algn="ctr">
              <a:defRPr/>
            </a:pPr>
            <a:r>
              <a:rPr lang="ru-RU" b="1" kern="0" dirty="0">
                <a:solidFill>
                  <a:srgbClr val="002060"/>
                </a:solidFill>
              </a:rPr>
              <a:t>Муниципальное бюджетное дошкольное образовательное учреждение</a:t>
            </a:r>
          </a:p>
          <a:p>
            <a:pPr lvl="0" algn="ctr">
              <a:defRPr/>
            </a:pPr>
            <a:r>
              <a:rPr lang="ru-RU" b="1" kern="0" dirty="0">
                <a:solidFill>
                  <a:srgbClr val="002060"/>
                </a:solidFill>
              </a:rPr>
              <a:t>«Детский сад №1 комбинированного вида» </a:t>
            </a:r>
            <a:r>
              <a:rPr lang="ru-RU" b="1" kern="0" dirty="0" err="1">
                <a:solidFill>
                  <a:srgbClr val="002060"/>
                </a:solidFill>
              </a:rPr>
              <a:t>пгт</a:t>
            </a:r>
            <a:r>
              <a:rPr lang="ru-RU" b="1" kern="0" dirty="0">
                <a:solidFill>
                  <a:srgbClr val="002060"/>
                </a:solidFill>
              </a:rPr>
              <a:t>. Жешарт</a:t>
            </a:r>
          </a:p>
        </p:txBody>
      </p:sp>
      <p:sp>
        <p:nvSpPr>
          <p:cNvPr id="5" name="TextBox 4"/>
          <p:cNvSpPr txBox="1"/>
          <p:nvPr/>
        </p:nvSpPr>
        <p:spPr>
          <a:xfrm>
            <a:off x="1907704" y="2060848"/>
            <a:ext cx="5616624" cy="1323439"/>
          </a:xfrm>
          <a:prstGeom prst="rect">
            <a:avLst/>
          </a:prstGeom>
          <a:noFill/>
        </p:spPr>
        <p:txBody>
          <a:bodyPr wrap="square" rtlCol="0">
            <a:spAutoFit/>
          </a:bodyPr>
          <a:lstStyle/>
          <a:p>
            <a:pPr algn="ctr"/>
            <a:r>
              <a:rPr lang="ru-RU" sz="4000" b="1" dirty="0" smtClean="0">
                <a:latin typeface="Times New Roman" panose="02020603050405020304" pitchFamily="18" charset="0"/>
                <a:cs typeface="Times New Roman" panose="02020603050405020304" pitchFamily="18" charset="0"/>
              </a:rPr>
              <a:t>Проект </a:t>
            </a:r>
          </a:p>
          <a:p>
            <a:pPr algn="ctr"/>
            <a:r>
              <a:rPr lang="ru-RU" sz="4000" b="1" dirty="0" smtClean="0">
                <a:latin typeface="Times New Roman" panose="02020603050405020304" pitchFamily="18" charset="0"/>
                <a:cs typeface="Times New Roman" panose="02020603050405020304" pitchFamily="18" charset="0"/>
              </a:rPr>
              <a:t>«Зимние виды спорта»</a:t>
            </a:r>
            <a:endParaRPr lang="ru-RU" sz="40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553784" y="4293096"/>
            <a:ext cx="4572000" cy="646331"/>
          </a:xfrm>
          <a:prstGeom prst="rect">
            <a:avLst/>
          </a:prstGeom>
        </p:spPr>
        <p:txBody>
          <a:bodyPr>
            <a:spAutoFit/>
          </a:bodyPr>
          <a:lstStyle/>
          <a:p>
            <a:pPr lvl="0">
              <a:defRPr/>
            </a:pPr>
            <a:r>
              <a:rPr lang="ru-RU" b="1" kern="0" dirty="0">
                <a:solidFill>
                  <a:srgbClr val="002060"/>
                </a:solidFill>
              </a:rPr>
              <a:t>Выполнила: инструктор по физической  культуре Каштановой Е.Е.</a:t>
            </a:r>
          </a:p>
        </p:txBody>
      </p:sp>
    </p:spTree>
    <p:extLst>
      <p:ext uri="{BB962C8B-B14F-4D97-AF65-F5344CB8AC3E}">
        <p14:creationId xmlns:p14="http://schemas.microsoft.com/office/powerpoint/2010/main" val="1588652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1268760"/>
            <a:ext cx="6462464" cy="3490186"/>
          </a:xfrm>
          <a:prstGeom prst="rect">
            <a:avLst/>
          </a:prstGeom>
        </p:spPr>
        <p:txBody>
          <a:bodyPr wrap="square">
            <a:spAutoFit/>
          </a:bodyPr>
          <a:lstStyle/>
          <a:p>
            <a:pPr algn="just">
              <a:lnSpc>
                <a:spcPct val="115000"/>
              </a:lnSpc>
            </a:pPr>
            <a:r>
              <a:rPr lang="ru-RU" sz="2400" b="1" dirty="0" smtClean="0">
                <a:effectLst/>
                <a:latin typeface="Times New Roman"/>
                <a:ea typeface="SimSun"/>
              </a:rPr>
              <a:t>В ходе реализации проекта «Зимние виды спорта» достигнуты определённые результаты:</a:t>
            </a:r>
            <a:endParaRPr lang="ru-RU" sz="2000" b="1" dirty="0" smtClean="0">
              <a:effectLst/>
              <a:latin typeface="Times New Roman"/>
              <a:ea typeface="SimSun"/>
            </a:endParaRPr>
          </a:p>
          <a:p>
            <a:pPr lvl="0" algn="just">
              <a:lnSpc>
                <a:spcPct val="115000"/>
              </a:lnSpc>
            </a:pPr>
            <a:r>
              <a:rPr lang="ru-RU" sz="2400" b="1" dirty="0" smtClean="0">
                <a:effectLst/>
                <a:latin typeface="Times New Roman"/>
                <a:ea typeface="SimSun"/>
              </a:rPr>
              <a:t>У детей появился интерес к занятиям физической культурой и спортом в детском саду.</a:t>
            </a:r>
            <a:endParaRPr lang="ru-RU" sz="2000" b="1" dirty="0" smtClean="0">
              <a:effectLst/>
              <a:latin typeface="Times New Roman"/>
              <a:ea typeface="SimSun"/>
            </a:endParaRPr>
          </a:p>
          <a:p>
            <a:pPr lvl="0" algn="just">
              <a:lnSpc>
                <a:spcPct val="115000"/>
              </a:lnSpc>
            </a:pPr>
            <a:r>
              <a:rPr lang="ru-RU" sz="2400" b="1" dirty="0" smtClean="0">
                <a:effectLst/>
                <a:latin typeface="Times New Roman"/>
                <a:ea typeface="SimSun"/>
              </a:rPr>
              <a:t>У детей пополнился словарный запас спортивной терминологией.</a:t>
            </a:r>
            <a:endParaRPr lang="ru-RU" sz="2000" b="1" dirty="0">
              <a:effectLst/>
              <a:latin typeface="Times New Roman"/>
              <a:ea typeface="SimSun"/>
            </a:endParaRPr>
          </a:p>
        </p:txBody>
      </p:sp>
    </p:spTree>
    <p:extLst>
      <p:ext uri="{BB962C8B-B14F-4D97-AF65-F5344CB8AC3E}">
        <p14:creationId xmlns:p14="http://schemas.microsoft.com/office/powerpoint/2010/main" val="112474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195377" y="476672"/>
            <a:ext cx="6750496" cy="5078313"/>
          </a:xfrm>
          <a:prstGeom prst="rect">
            <a:avLst/>
          </a:prstGeom>
        </p:spPr>
        <p:txBody>
          <a:bodyPr wrap="square">
            <a:spAutoFit/>
          </a:bodyPr>
          <a:lstStyle/>
          <a:p>
            <a:pPr algn="just">
              <a:lnSpc>
                <a:spcPct val="150000"/>
              </a:lnSpc>
              <a:spcBef>
                <a:spcPts val="1200"/>
              </a:spcBef>
              <a:spcAft>
                <a:spcPts val="1200"/>
              </a:spcAft>
            </a:pPr>
            <a:r>
              <a:rPr lang="ru-RU" dirty="0" smtClean="0">
                <a:effectLst/>
                <a:latin typeface="Times New Roman"/>
                <a:ea typeface="SimSun"/>
              </a:rPr>
              <a:t>Список используемой литературы:</a:t>
            </a:r>
            <a:br>
              <a:rPr lang="ru-RU" dirty="0" smtClean="0">
                <a:effectLst/>
                <a:latin typeface="Times New Roman"/>
                <a:ea typeface="SimSun"/>
              </a:rPr>
            </a:br>
            <a:r>
              <a:rPr lang="ru-RU" dirty="0" smtClean="0">
                <a:effectLst/>
                <a:latin typeface="Times New Roman"/>
                <a:ea typeface="SimSun"/>
              </a:rPr>
              <a:t>1. </a:t>
            </a:r>
            <a:r>
              <a:rPr lang="ru-RU" dirty="0" err="1" smtClean="0">
                <a:effectLst/>
                <a:latin typeface="Times New Roman"/>
                <a:ea typeface="SimSun"/>
              </a:rPr>
              <a:t>Вохринцева</a:t>
            </a:r>
            <a:r>
              <a:rPr lang="ru-RU" dirty="0" smtClean="0">
                <a:effectLst/>
                <a:latin typeface="Times New Roman"/>
                <a:ea typeface="SimSun"/>
              </a:rPr>
              <a:t> С. В. «Физическое развитие детей. Дидактический материал. Зимние виды спорта» -Страна Фантазий, 2012 г.</a:t>
            </a:r>
            <a:br>
              <a:rPr lang="ru-RU" dirty="0" smtClean="0">
                <a:effectLst/>
                <a:latin typeface="Times New Roman"/>
                <a:ea typeface="SimSun"/>
              </a:rPr>
            </a:br>
            <a:r>
              <a:rPr lang="ru-RU" dirty="0" smtClean="0">
                <a:effectLst/>
                <a:latin typeface="Times New Roman"/>
                <a:ea typeface="SimSun"/>
              </a:rPr>
              <a:t>2. И. И. Кучма «Олимпийские игры в детском саду», ИТД «Корифей», 2011г.</a:t>
            </a:r>
            <a:br>
              <a:rPr lang="ru-RU" dirty="0" smtClean="0">
                <a:effectLst/>
                <a:latin typeface="Times New Roman"/>
                <a:ea typeface="SimSun"/>
              </a:rPr>
            </a:br>
            <a:r>
              <a:rPr lang="ru-RU" dirty="0" smtClean="0">
                <a:effectLst/>
                <a:latin typeface="Times New Roman"/>
                <a:ea typeface="SimSun"/>
              </a:rPr>
              <a:t>3. Алексеева Н. Н., Нагибина И. П, «Тематический словарь в картинках. Спорт. Зимние виды» — </a:t>
            </a:r>
            <a:r>
              <a:rPr lang="ru-RU" dirty="0" err="1" smtClean="0">
                <a:effectLst/>
                <a:latin typeface="Times New Roman"/>
                <a:ea typeface="SimSun"/>
              </a:rPr>
              <a:t>М.:Школьная</a:t>
            </a:r>
            <a:r>
              <a:rPr lang="ru-RU" dirty="0" smtClean="0">
                <a:effectLst/>
                <a:latin typeface="Times New Roman"/>
                <a:ea typeface="SimSun"/>
              </a:rPr>
              <a:t> пресса, 2010 г.</a:t>
            </a:r>
            <a:br>
              <a:rPr lang="ru-RU" dirty="0" smtClean="0">
                <a:effectLst/>
                <a:latin typeface="Times New Roman"/>
                <a:ea typeface="SimSun"/>
              </a:rPr>
            </a:br>
            <a:r>
              <a:rPr lang="ru-RU" dirty="0" smtClean="0">
                <a:effectLst/>
                <a:latin typeface="Times New Roman"/>
                <a:ea typeface="SimSun"/>
              </a:rPr>
              <a:t>4. А. А. Петухова «Тематические дни в детском саду:</a:t>
            </a:r>
            <a:r>
              <a:rPr lang="en-US" dirty="0" smtClean="0">
                <a:effectLst/>
                <a:latin typeface="Times New Roman"/>
                <a:ea typeface="SimSun"/>
              </a:rPr>
              <a:t> </a:t>
            </a:r>
            <a:r>
              <a:rPr lang="ru-RU" u="none" strike="noStrike" dirty="0" smtClean="0">
                <a:solidFill>
                  <a:srgbClr val="0563C1"/>
                </a:solidFill>
                <a:effectLst/>
                <a:latin typeface="Times New Roman"/>
                <a:ea typeface="SimSun"/>
                <a:hlinkClick r:id="rId3" tooltip="Комплексное занятие"/>
              </a:rPr>
              <a:t>комплексные занятия</a:t>
            </a:r>
            <a:r>
              <a:rPr lang="en-US" dirty="0" smtClean="0">
                <a:effectLst/>
                <a:latin typeface="Times New Roman"/>
                <a:ea typeface="SimSun"/>
              </a:rPr>
              <a:t> </a:t>
            </a:r>
            <a:r>
              <a:rPr lang="ru-RU" dirty="0" smtClean="0">
                <a:effectLst/>
                <a:latin typeface="Times New Roman"/>
                <a:ea typeface="SimSun"/>
              </a:rPr>
              <a:t>в старшей группе», Волгоград: «Учитель», 2011г.</a:t>
            </a:r>
            <a:br>
              <a:rPr lang="ru-RU" dirty="0" smtClean="0">
                <a:effectLst/>
                <a:latin typeface="Times New Roman"/>
                <a:ea typeface="SimSun"/>
              </a:rPr>
            </a:br>
            <a:r>
              <a:rPr lang="ru-RU" dirty="0" smtClean="0">
                <a:effectLst/>
                <a:latin typeface="Times New Roman"/>
                <a:ea typeface="SimSun"/>
              </a:rPr>
              <a:t>5. Интернет ресурсы: </a:t>
            </a:r>
            <a:r>
              <a:rPr lang="en-US" dirty="0" smtClean="0">
                <a:effectLst/>
                <a:latin typeface="Times New Roman"/>
                <a:ea typeface="SimSun"/>
              </a:rPr>
              <a:t>http</a:t>
            </a:r>
            <a:r>
              <a:rPr lang="ru-RU" dirty="0" smtClean="0">
                <a:effectLst/>
                <a:latin typeface="Times New Roman"/>
                <a:ea typeface="SimSun"/>
              </a:rPr>
              <a:t>://</a:t>
            </a:r>
            <a:r>
              <a:rPr lang="en-US" dirty="0" err="1" smtClean="0">
                <a:effectLst/>
                <a:latin typeface="Times New Roman"/>
                <a:ea typeface="SimSun"/>
              </a:rPr>
              <a:t>doshkolnik</a:t>
            </a:r>
            <a:r>
              <a:rPr lang="ru-RU" dirty="0" smtClean="0">
                <a:effectLst/>
                <a:latin typeface="Times New Roman"/>
                <a:ea typeface="SimSun"/>
              </a:rPr>
              <a:t>.</a:t>
            </a:r>
            <a:r>
              <a:rPr lang="en-US" dirty="0" err="1" smtClean="0">
                <a:effectLst/>
                <a:latin typeface="Times New Roman"/>
                <a:ea typeface="SimSun"/>
              </a:rPr>
              <a:t>ru</a:t>
            </a:r>
            <a:r>
              <a:rPr lang="ru-RU" dirty="0" smtClean="0">
                <a:effectLst/>
                <a:latin typeface="Times New Roman"/>
                <a:ea typeface="SimSun"/>
              </a:rPr>
              <a:t>/.; </a:t>
            </a:r>
            <a:r>
              <a:rPr lang="en-US" dirty="0" err="1" smtClean="0">
                <a:effectLst/>
                <a:latin typeface="Times New Roman"/>
                <a:ea typeface="SimSun"/>
              </a:rPr>
              <a:t>foto</a:t>
            </a:r>
            <a:r>
              <a:rPr lang="ru-RU" dirty="0" smtClean="0">
                <a:effectLst/>
                <a:latin typeface="Times New Roman"/>
                <a:ea typeface="SimSun"/>
              </a:rPr>
              <a:t>/</a:t>
            </a:r>
            <a:r>
              <a:rPr lang="en-US" dirty="0" smtClean="0">
                <a:effectLst/>
                <a:latin typeface="Times New Roman"/>
                <a:ea typeface="SimSun"/>
              </a:rPr>
              <a:t>mail</a:t>
            </a:r>
            <a:r>
              <a:rPr lang="ru-RU" dirty="0" smtClean="0">
                <a:effectLst/>
                <a:latin typeface="Times New Roman"/>
                <a:ea typeface="SimSun"/>
              </a:rPr>
              <a:t>.</a:t>
            </a:r>
            <a:r>
              <a:rPr lang="en-US" dirty="0" err="1" smtClean="0">
                <a:effectLst/>
                <a:latin typeface="Times New Roman"/>
                <a:ea typeface="SimSun"/>
              </a:rPr>
              <a:t>ru</a:t>
            </a:r>
            <a:r>
              <a:rPr lang="ru-RU" dirty="0" smtClean="0">
                <a:effectLst/>
                <a:latin typeface="Times New Roman"/>
                <a:ea typeface="SimSun"/>
              </a:rPr>
              <a:t>.:</a:t>
            </a:r>
            <a:br>
              <a:rPr lang="ru-RU" dirty="0" smtClean="0">
                <a:effectLst/>
                <a:latin typeface="Times New Roman"/>
                <a:ea typeface="SimSun"/>
              </a:rPr>
            </a:br>
            <a:r>
              <a:rPr lang="ru-RU" dirty="0" smtClean="0">
                <a:effectLst/>
                <a:latin typeface="Times New Roman"/>
                <a:ea typeface="SimSun"/>
              </a:rPr>
              <a:t>6. </a:t>
            </a:r>
            <a:r>
              <a:rPr lang="ru-RU" dirty="0" err="1" smtClean="0">
                <a:effectLst/>
                <a:latin typeface="Times New Roman"/>
                <a:ea typeface="SimSun"/>
              </a:rPr>
              <a:t>Гризик</a:t>
            </a:r>
            <a:r>
              <a:rPr lang="ru-RU" dirty="0" smtClean="0">
                <a:effectLst/>
                <a:latin typeface="Times New Roman"/>
                <a:ea typeface="SimSun"/>
              </a:rPr>
              <a:t>, Глушкова: Успех. Наши коллекции. Зимние виды спорта. Для детей 5-7 лет</a:t>
            </a:r>
            <a:endParaRPr lang="ru-RU" dirty="0">
              <a:effectLst/>
              <a:latin typeface="Times New Roman"/>
              <a:ea typeface="SimSun"/>
            </a:endParaRPr>
          </a:p>
        </p:txBody>
      </p:sp>
    </p:spTree>
    <p:extLst>
      <p:ext uri="{BB962C8B-B14F-4D97-AF65-F5344CB8AC3E}">
        <p14:creationId xmlns:p14="http://schemas.microsoft.com/office/powerpoint/2010/main" val="1313689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64" y="0"/>
            <a:ext cx="91805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154599" y="260648"/>
            <a:ext cx="7920880" cy="5873403"/>
          </a:xfrm>
          <a:prstGeom prst="rect">
            <a:avLst/>
          </a:prstGeom>
        </p:spPr>
        <p:txBody>
          <a:bodyPr wrap="square">
            <a:spAutoFit/>
          </a:bodyPr>
          <a:lstStyle/>
          <a:p>
            <a:pPr indent="540385" algn="just">
              <a:lnSpc>
                <a:spcPct val="115000"/>
              </a:lnSpc>
            </a:pPr>
            <a:r>
              <a:rPr lang="ru-RU" b="1" dirty="0" smtClean="0">
                <a:effectLst/>
                <a:latin typeface="Times New Roman"/>
                <a:ea typeface="SimSun"/>
              </a:rPr>
              <a:t>Актуальность:</a:t>
            </a:r>
            <a:r>
              <a:rPr lang="en-US" dirty="0" smtClean="0">
                <a:effectLst/>
                <a:latin typeface="Times New Roman"/>
                <a:ea typeface="SimSun"/>
              </a:rPr>
              <a:t> </a:t>
            </a:r>
            <a:r>
              <a:rPr lang="ru-RU" dirty="0" smtClean="0">
                <a:effectLst/>
                <a:latin typeface="Times New Roman"/>
                <a:ea typeface="SimSun"/>
              </a:rPr>
              <a:t>пропаганда здорового образа жизни среди всех слоев населения. Привлечение к занятиям физкультурой и спортом как можно большего числа людей, и в первую очередь – подрастающего поколения. Именно в дошкольном возрасте в результате правильного педагогического воздействия на организацию спортивных игр формируется здоровье, общая выносливость и работоспособность, жизнедеятельность и другие качества, необходимые для всестороннего гармоничного развития личности. Проект поможет детям обогатить имеющиеся знания и навыки, даст возможность использовать их, пережить радость открытий, побед и успеха. </a:t>
            </a:r>
          </a:p>
          <a:p>
            <a:pPr indent="540385" algn="just">
              <a:lnSpc>
                <a:spcPct val="115000"/>
              </a:lnSpc>
            </a:pPr>
            <a:r>
              <a:rPr lang="ru-RU" dirty="0" smtClean="0">
                <a:effectLst/>
                <a:latin typeface="Times New Roman"/>
                <a:ea typeface="SimSun"/>
              </a:rPr>
              <a:t>Даже взрослому порой непросто разобраться во всем разнообразии зимних видов спорта. Дети должны понимать, что представляет собой тот или иной вид зимнего спорта, какой спортивный инвентарь нужен для того, чтобы им заниматься, где можно ему обучиться и т.д. А самое главное, чтобы они усвоили, что любой вид спорта начинается с физической культуры, которой нужно приучать себя заниматься с раннего возраста, что физическая культура – это не только залог возможных спортивных достижений в будущем, но прежде всего залог и гарантия здоровья человека.</a:t>
            </a:r>
          </a:p>
          <a:p>
            <a:pPr algn="just">
              <a:lnSpc>
                <a:spcPct val="150000"/>
              </a:lnSpc>
              <a:spcAft>
                <a:spcPts val="750"/>
              </a:spcAft>
            </a:pPr>
            <a:r>
              <a:rPr lang="ru-RU" b="1" dirty="0" smtClean="0">
                <a:effectLst/>
                <a:latin typeface="Times New Roman"/>
                <a:ea typeface="SimSun"/>
              </a:rPr>
              <a:t>Вид проекта</a:t>
            </a:r>
            <a:r>
              <a:rPr lang="ru-RU" dirty="0" smtClean="0">
                <a:effectLst/>
                <a:latin typeface="Times New Roman"/>
                <a:ea typeface="SimSun"/>
              </a:rPr>
              <a:t>:</a:t>
            </a:r>
            <a:r>
              <a:rPr lang="en-US" dirty="0" smtClean="0">
                <a:effectLst/>
                <a:latin typeface="Times New Roman"/>
                <a:ea typeface="SimSun"/>
              </a:rPr>
              <a:t> </a:t>
            </a:r>
            <a:r>
              <a:rPr lang="ru-RU" dirty="0" smtClean="0">
                <a:effectLst/>
                <a:latin typeface="Times New Roman"/>
                <a:ea typeface="SimSun"/>
              </a:rPr>
              <a:t>информационно - познавательный</a:t>
            </a:r>
            <a:endParaRPr lang="ru-RU" dirty="0">
              <a:effectLst/>
              <a:latin typeface="Times New Roman"/>
              <a:ea typeface="SimSun"/>
            </a:endParaRPr>
          </a:p>
        </p:txBody>
      </p:sp>
    </p:spTree>
    <p:extLst>
      <p:ext uri="{BB962C8B-B14F-4D97-AF65-F5344CB8AC3E}">
        <p14:creationId xmlns:p14="http://schemas.microsoft.com/office/powerpoint/2010/main" val="1063807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734132" y="188640"/>
            <a:ext cx="7416824" cy="6283771"/>
          </a:xfrm>
          <a:prstGeom prst="rect">
            <a:avLst/>
          </a:prstGeom>
        </p:spPr>
        <p:txBody>
          <a:bodyPr wrap="square">
            <a:spAutoFit/>
          </a:bodyPr>
          <a:lstStyle/>
          <a:p>
            <a:pPr algn="just">
              <a:lnSpc>
                <a:spcPct val="150000"/>
              </a:lnSpc>
              <a:spcAft>
                <a:spcPts val="750"/>
              </a:spcAft>
            </a:pPr>
            <a:r>
              <a:rPr lang="ru-RU" b="1" dirty="0" smtClean="0">
                <a:effectLst/>
                <a:latin typeface="Times New Roman"/>
                <a:ea typeface="SimSun"/>
              </a:rPr>
              <a:t>              Участники:</a:t>
            </a:r>
            <a:r>
              <a:rPr lang="en-US" dirty="0" smtClean="0">
                <a:effectLst/>
                <a:latin typeface="Times New Roman"/>
                <a:ea typeface="SimSun"/>
              </a:rPr>
              <a:t> </a:t>
            </a:r>
            <a:r>
              <a:rPr lang="ru-RU" dirty="0" smtClean="0">
                <a:effectLst/>
                <a:latin typeface="Times New Roman"/>
                <a:ea typeface="SimSun"/>
              </a:rPr>
              <a:t>дети  от 5 до 7 лет, воспитатели, музыкальный  специалист, родители.</a:t>
            </a:r>
            <a:endParaRPr lang="ru-RU" sz="1600" dirty="0" smtClean="0">
              <a:effectLst/>
              <a:latin typeface="Times New Roman"/>
              <a:ea typeface="SimSun"/>
            </a:endParaRPr>
          </a:p>
          <a:p>
            <a:pPr algn="just">
              <a:lnSpc>
                <a:spcPct val="150000"/>
              </a:lnSpc>
              <a:spcAft>
                <a:spcPts val="750"/>
              </a:spcAft>
            </a:pPr>
            <a:r>
              <a:rPr lang="ru-RU" b="1" dirty="0" smtClean="0">
                <a:effectLst/>
                <a:latin typeface="Times New Roman"/>
                <a:ea typeface="SimSun"/>
              </a:rPr>
              <a:t>   Срок реализации проекта</a:t>
            </a:r>
            <a:r>
              <a:rPr lang="ru-RU" dirty="0" smtClean="0">
                <a:effectLst/>
                <a:latin typeface="Times New Roman"/>
                <a:ea typeface="SimSun"/>
              </a:rPr>
              <a:t>:</a:t>
            </a:r>
            <a:r>
              <a:rPr lang="en-US" dirty="0" smtClean="0">
                <a:effectLst/>
                <a:latin typeface="Times New Roman"/>
                <a:ea typeface="SimSun"/>
              </a:rPr>
              <a:t> </a:t>
            </a:r>
            <a:r>
              <a:rPr lang="ru-RU" dirty="0" smtClean="0">
                <a:effectLst/>
                <a:latin typeface="Times New Roman"/>
                <a:ea typeface="SimSun"/>
              </a:rPr>
              <a:t>краткосрочный ( 1 месяц) .</a:t>
            </a:r>
            <a:endParaRPr lang="ru-RU" sz="1600" dirty="0" smtClean="0">
              <a:effectLst/>
              <a:latin typeface="Times New Roman"/>
              <a:ea typeface="SimSun"/>
            </a:endParaRPr>
          </a:p>
          <a:p>
            <a:pPr algn="just">
              <a:lnSpc>
                <a:spcPct val="150000"/>
              </a:lnSpc>
              <a:spcAft>
                <a:spcPts val="750"/>
              </a:spcAft>
            </a:pPr>
            <a:r>
              <a:rPr lang="ru-RU" b="1" dirty="0" smtClean="0">
                <a:effectLst/>
                <a:latin typeface="Times New Roman"/>
                <a:ea typeface="SimSun"/>
              </a:rPr>
              <a:t>Цель проекта</a:t>
            </a:r>
            <a:r>
              <a:rPr lang="ru-RU" dirty="0" smtClean="0">
                <a:effectLst/>
                <a:latin typeface="Times New Roman"/>
                <a:ea typeface="SimSun"/>
              </a:rPr>
              <a:t>:</a:t>
            </a:r>
            <a:r>
              <a:rPr lang="en-US" dirty="0" smtClean="0">
                <a:effectLst/>
                <a:latin typeface="Times New Roman"/>
                <a:ea typeface="SimSun"/>
              </a:rPr>
              <a:t> </a:t>
            </a:r>
            <a:r>
              <a:rPr lang="ru-RU" dirty="0" smtClean="0">
                <a:effectLst/>
                <a:latin typeface="Times New Roman"/>
                <a:ea typeface="SimSun"/>
              </a:rPr>
              <a:t>Расширение представлений детей о зимних видах спорта.</a:t>
            </a:r>
            <a:endParaRPr lang="ru-RU" sz="1600" dirty="0" smtClean="0">
              <a:effectLst/>
              <a:latin typeface="Times New Roman"/>
              <a:ea typeface="SimSun"/>
            </a:endParaRPr>
          </a:p>
          <a:p>
            <a:pPr algn="just">
              <a:lnSpc>
                <a:spcPct val="150000"/>
              </a:lnSpc>
              <a:spcAft>
                <a:spcPts val="750"/>
              </a:spcAft>
            </a:pPr>
            <a:r>
              <a:rPr lang="ru-RU" b="1" dirty="0" smtClean="0">
                <a:effectLst/>
                <a:latin typeface="Times New Roman"/>
                <a:ea typeface="SimSun"/>
              </a:rPr>
              <a:t>Задачи: </a:t>
            </a:r>
            <a:endParaRPr lang="ru-RU" sz="1600" dirty="0" smtClean="0">
              <a:effectLst/>
              <a:latin typeface="Times New Roman"/>
              <a:ea typeface="SimSun"/>
            </a:endParaRPr>
          </a:p>
          <a:p>
            <a:pPr marL="342900" lvl="0" indent="-342900" algn="just">
              <a:lnSpc>
                <a:spcPct val="115000"/>
              </a:lnSpc>
              <a:buFont typeface="Symbol"/>
              <a:buChar char=""/>
            </a:pPr>
            <a:r>
              <a:rPr lang="ru-RU" dirty="0" smtClean="0">
                <a:effectLst/>
                <a:latin typeface="Times New Roman"/>
                <a:ea typeface="SimSun"/>
              </a:rPr>
              <a:t>ознакомление с наиболее популярными видами зимнего спорта; </a:t>
            </a:r>
            <a:endParaRPr lang="ru-RU" sz="1600" dirty="0" smtClean="0">
              <a:effectLst/>
              <a:latin typeface="Times New Roman"/>
              <a:ea typeface="SimSun"/>
            </a:endParaRPr>
          </a:p>
          <a:p>
            <a:pPr marL="342900" lvl="0" indent="-342900" algn="just">
              <a:lnSpc>
                <a:spcPct val="115000"/>
              </a:lnSpc>
              <a:buFont typeface="Symbol"/>
              <a:buChar char=""/>
            </a:pPr>
            <a:r>
              <a:rPr lang="ru-RU" dirty="0" smtClean="0">
                <a:effectLst/>
                <a:latin typeface="Times New Roman"/>
                <a:ea typeface="SimSun"/>
              </a:rPr>
              <a:t>развитие положительной мотивации к занятиям спортом, </a:t>
            </a:r>
            <a:endParaRPr lang="ru-RU" sz="1600" dirty="0" smtClean="0">
              <a:effectLst/>
              <a:latin typeface="Times New Roman"/>
              <a:ea typeface="SimSun"/>
            </a:endParaRPr>
          </a:p>
          <a:p>
            <a:pPr marL="342900" lvl="0" indent="-342900" algn="just">
              <a:lnSpc>
                <a:spcPct val="115000"/>
              </a:lnSpc>
              <a:buFont typeface="Symbol"/>
              <a:buChar char=""/>
            </a:pPr>
            <a:r>
              <a:rPr lang="ru-RU" dirty="0" smtClean="0">
                <a:effectLst/>
                <a:latin typeface="Times New Roman"/>
                <a:ea typeface="SimSun"/>
              </a:rPr>
              <a:t>здоровому образу жизни; расширение кругозора, </a:t>
            </a:r>
            <a:endParaRPr lang="ru-RU" sz="1600" dirty="0" smtClean="0">
              <a:effectLst/>
              <a:latin typeface="Times New Roman"/>
              <a:ea typeface="SimSun"/>
            </a:endParaRPr>
          </a:p>
          <a:p>
            <a:pPr marL="342900" lvl="0" indent="-342900" algn="just">
              <a:lnSpc>
                <a:spcPct val="115000"/>
              </a:lnSpc>
              <a:buFont typeface="Symbol"/>
              <a:buChar char=""/>
            </a:pPr>
            <a:r>
              <a:rPr lang="ru-RU" dirty="0" smtClean="0">
                <a:effectLst/>
                <a:latin typeface="Times New Roman"/>
                <a:ea typeface="SimSun"/>
              </a:rPr>
              <a:t>повышение умственного и речевого развития.</a:t>
            </a:r>
            <a:endParaRPr lang="ru-RU" sz="1600" dirty="0" smtClean="0">
              <a:effectLst/>
              <a:latin typeface="Times New Roman"/>
              <a:ea typeface="SimSun"/>
            </a:endParaRPr>
          </a:p>
          <a:p>
            <a:pPr marL="457200" algn="just">
              <a:lnSpc>
                <a:spcPct val="115000"/>
              </a:lnSpc>
            </a:pPr>
            <a:r>
              <a:rPr lang="ru-RU" dirty="0" smtClean="0">
                <a:effectLst/>
                <a:latin typeface="Times New Roman"/>
                <a:ea typeface="SimSun"/>
              </a:rPr>
              <a:t> </a:t>
            </a:r>
            <a:endParaRPr lang="ru-RU" sz="1600" dirty="0" smtClean="0">
              <a:effectLst/>
              <a:latin typeface="Times New Roman"/>
              <a:ea typeface="SimSun"/>
            </a:endParaRPr>
          </a:p>
          <a:p>
            <a:pPr algn="just">
              <a:lnSpc>
                <a:spcPct val="150000"/>
              </a:lnSpc>
              <a:spcAft>
                <a:spcPts val="750"/>
              </a:spcAft>
            </a:pPr>
            <a:r>
              <a:rPr lang="ru-RU" b="1" dirty="0" smtClean="0">
                <a:effectLst/>
                <a:latin typeface="Times New Roman"/>
                <a:ea typeface="SimSun"/>
              </a:rPr>
              <a:t>Планируемые результаты проекта:</a:t>
            </a:r>
            <a:endParaRPr lang="ru-RU" sz="1600" dirty="0" smtClean="0">
              <a:effectLst/>
              <a:latin typeface="Times New Roman"/>
              <a:ea typeface="SimSun"/>
            </a:endParaRPr>
          </a:p>
          <a:p>
            <a:pPr marL="342900" lvl="0" indent="-342900" algn="just">
              <a:lnSpc>
                <a:spcPct val="115000"/>
              </a:lnSpc>
              <a:buFont typeface="Symbol"/>
              <a:buChar char=""/>
            </a:pPr>
            <a:r>
              <a:rPr lang="ru-RU" dirty="0" smtClean="0">
                <a:effectLst/>
                <a:latin typeface="Times New Roman"/>
                <a:ea typeface="SimSun"/>
              </a:rPr>
              <a:t>существует интерес к зимним видам спорта;</a:t>
            </a:r>
            <a:endParaRPr lang="ru-RU" sz="1600" dirty="0" smtClean="0">
              <a:effectLst/>
              <a:latin typeface="Times New Roman"/>
              <a:ea typeface="SimSun"/>
            </a:endParaRPr>
          </a:p>
          <a:p>
            <a:pPr marL="342900" lvl="0" indent="-342900" algn="just">
              <a:lnSpc>
                <a:spcPct val="115000"/>
              </a:lnSpc>
              <a:buFont typeface="Symbol"/>
              <a:buChar char=""/>
            </a:pPr>
            <a:r>
              <a:rPr lang="ru-RU" dirty="0" smtClean="0">
                <a:effectLst/>
                <a:latin typeface="Times New Roman"/>
                <a:ea typeface="SimSun"/>
              </a:rPr>
              <a:t>пополнился словарный запас спортивными терминами;</a:t>
            </a:r>
            <a:endParaRPr lang="ru-RU" sz="1600" dirty="0" smtClean="0">
              <a:effectLst/>
              <a:latin typeface="Times New Roman"/>
              <a:ea typeface="SimSun"/>
            </a:endParaRPr>
          </a:p>
          <a:p>
            <a:pPr marL="342900" lvl="0" indent="-342900" algn="just">
              <a:lnSpc>
                <a:spcPct val="115000"/>
              </a:lnSpc>
              <a:buFont typeface="Symbol"/>
              <a:buChar char=""/>
            </a:pPr>
            <a:r>
              <a:rPr lang="ru-RU" dirty="0" smtClean="0">
                <a:effectLst/>
                <a:latin typeface="Times New Roman"/>
                <a:ea typeface="SimSun"/>
              </a:rPr>
              <a:t>повысился уровень знаний о видах зимнего спорта;</a:t>
            </a:r>
            <a:endParaRPr lang="ru-RU" sz="1600" dirty="0" smtClean="0">
              <a:effectLst/>
              <a:latin typeface="Times New Roman"/>
              <a:ea typeface="SimSun"/>
            </a:endParaRPr>
          </a:p>
          <a:p>
            <a:pPr marL="342900" lvl="0" indent="-342900" algn="just">
              <a:lnSpc>
                <a:spcPct val="115000"/>
              </a:lnSpc>
              <a:buFont typeface="Symbol"/>
              <a:buChar char=""/>
            </a:pPr>
            <a:r>
              <a:rPr lang="ru-RU" dirty="0" smtClean="0">
                <a:effectLst/>
                <a:latin typeface="Times New Roman"/>
                <a:ea typeface="SimSun"/>
              </a:rPr>
              <a:t>  повысился уровень мотивации к занятиям физической культурой.</a:t>
            </a:r>
            <a:endParaRPr lang="ru-RU" sz="1600" dirty="0" smtClean="0">
              <a:effectLst/>
              <a:latin typeface="Times New Roman"/>
              <a:ea typeface="SimSun"/>
            </a:endParaRPr>
          </a:p>
          <a:p>
            <a:pPr marL="450215" algn="just">
              <a:lnSpc>
                <a:spcPct val="115000"/>
              </a:lnSpc>
            </a:pPr>
            <a:r>
              <a:rPr lang="ru-RU" dirty="0" smtClean="0">
                <a:effectLst/>
                <a:latin typeface="Times New Roman"/>
                <a:ea typeface="SimSun"/>
              </a:rPr>
              <a:t> </a:t>
            </a:r>
            <a:endParaRPr lang="ru-RU" sz="1600" dirty="0">
              <a:effectLst/>
              <a:latin typeface="Times New Roman"/>
              <a:ea typeface="SimSun"/>
            </a:endParaRPr>
          </a:p>
        </p:txBody>
      </p:sp>
    </p:spTree>
    <p:extLst>
      <p:ext uri="{BB962C8B-B14F-4D97-AF65-F5344CB8AC3E}">
        <p14:creationId xmlns:p14="http://schemas.microsoft.com/office/powerpoint/2010/main" val="3444089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059832" y="548680"/>
            <a:ext cx="4572000" cy="5420971"/>
          </a:xfrm>
          <a:prstGeom prst="rect">
            <a:avLst/>
          </a:prstGeom>
        </p:spPr>
        <p:txBody>
          <a:bodyPr>
            <a:spAutoFit/>
          </a:bodyPr>
          <a:lstStyle/>
          <a:p>
            <a:pPr algn="just">
              <a:lnSpc>
                <a:spcPct val="150000"/>
              </a:lnSpc>
              <a:spcAft>
                <a:spcPts val="750"/>
              </a:spcAft>
            </a:pPr>
            <a:r>
              <a:rPr lang="ru-RU" sz="2400" b="1" dirty="0" smtClean="0">
                <a:effectLst/>
                <a:latin typeface="Times New Roman"/>
                <a:ea typeface="SimSun"/>
              </a:rPr>
              <a:t>Формы проведения:</a:t>
            </a:r>
            <a:endParaRPr lang="ru-RU" sz="2000" dirty="0" smtClean="0">
              <a:effectLst/>
              <a:latin typeface="Times New Roman"/>
              <a:ea typeface="SimSun"/>
            </a:endParaRPr>
          </a:p>
          <a:p>
            <a:pPr marL="342900" lvl="0" indent="-342900" algn="just">
              <a:lnSpc>
                <a:spcPct val="115000"/>
              </a:lnSpc>
              <a:buFont typeface="Symbol"/>
              <a:buChar char=""/>
            </a:pPr>
            <a:r>
              <a:rPr lang="ru-RU" sz="2400" dirty="0" smtClean="0">
                <a:effectLst/>
                <a:latin typeface="Times New Roman"/>
                <a:ea typeface="SimSun"/>
              </a:rPr>
              <a:t>Беседы</a:t>
            </a:r>
            <a:endParaRPr lang="ru-RU" sz="2000" dirty="0" smtClean="0">
              <a:effectLst/>
              <a:latin typeface="Times New Roman"/>
              <a:ea typeface="SimSun"/>
            </a:endParaRPr>
          </a:p>
          <a:p>
            <a:pPr marL="342900" lvl="0" indent="-342900" algn="just">
              <a:lnSpc>
                <a:spcPct val="115000"/>
              </a:lnSpc>
              <a:buFont typeface="Symbol"/>
              <a:buChar char=""/>
            </a:pPr>
            <a:r>
              <a:rPr lang="ru-RU" sz="2400" dirty="0" smtClean="0">
                <a:effectLst/>
                <a:latin typeface="Times New Roman"/>
                <a:ea typeface="SimSun"/>
              </a:rPr>
              <a:t>Организованная образовательная деятельность</a:t>
            </a:r>
            <a:endParaRPr lang="ru-RU" sz="2000" dirty="0" smtClean="0">
              <a:effectLst/>
              <a:latin typeface="Times New Roman"/>
              <a:ea typeface="SimSun"/>
            </a:endParaRPr>
          </a:p>
          <a:p>
            <a:pPr marL="342900" lvl="0" indent="-342900" algn="just">
              <a:lnSpc>
                <a:spcPct val="115000"/>
              </a:lnSpc>
              <a:buFont typeface="Symbol"/>
              <a:buChar char=""/>
            </a:pPr>
            <a:r>
              <a:rPr lang="ru-RU" sz="2400" dirty="0" smtClean="0">
                <a:effectLst/>
                <a:latin typeface="Times New Roman"/>
                <a:ea typeface="SimSun"/>
              </a:rPr>
              <a:t>Дидактические игры</a:t>
            </a:r>
            <a:endParaRPr lang="ru-RU" sz="2000" dirty="0" smtClean="0">
              <a:effectLst/>
              <a:latin typeface="Times New Roman"/>
              <a:ea typeface="SimSun"/>
            </a:endParaRPr>
          </a:p>
          <a:p>
            <a:pPr marL="342900" lvl="0" indent="-342900" algn="just">
              <a:lnSpc>
                <a:spcPct val="115000"/>
              </a:lnSpc>
              <a:buFont typeface="Symbol"/>
              <a:buChar char=""/>
            </a:pPr>
            <a:r>
              <a:rPr lang="ru-RU" sz="2400" dirty="0" smtClean="0">
                <a:effectLst/>
                <a:latin typeface="Times New Roman"/>
                <a:ea typeface="SimSun"/>
              </a:rPr>
              <a:t>Просмотр видеофильма</a:t>
            </a:r>
            <a:endParaRPr lang="ru-RU" sz="2000" dirty="0" smtClean="0">
              <a:effectLst/>
              <a:latin typeface="Times New Roman"/>
              <a:ea typeface="SimSun"/>
            </a:endParaRPr>
          </a:p>
          <a:p>
            <a:pPr marL="342900" lvl="0" indent="-342900" algn="just">
              <a:lnSpc>
                <a:spcPct val="115000"/>
              </a:lnSpc>
              <a:buFont typeface="Symbol"/>
              <a:buChar char=""/>
            </a:pPr>
            <a:r>
              <a:rPr lang="ru-RU" sz="2400" dirty="0" smtClean="0">
                <a:effectLst/>
                <a:latin typeface="Times New Roman"/>
                <a:ea typeface="SimSun"/>
              </a:rPr>
              <a:t>Художественное и продуктивное творчество</a:t>
            </a:r>
            <a:endParaRPr lang="ru-RU" sz="2000" dirty="0" smtClean="0">
              <a:effectLst/>
              <a:latin typeface="Times New Roman"/>
              <a:ea typeface="SimSun"/>
            </a:endParaRPr>
          </a:p>
          <a:p>
            <a:pPr marL="342900" lvl="0" indent="-342900" algn="just">
              <a:lnSpc>
                <a:spcPct val="115000"/>
              </a:lnSpc>
              <a:buFont typeface="Symbol"/>
              <a:buChar char=""/>
            </a:pPr>
            <a:r>
              <a:rPr lang="ru-RU" sz="2400" dirty="0" smtClean="0">
                <a:effectLst/>
                <a:latin typeface="Times New Roman"/>
                <a:ea typeface="SimSun"/>
              </a:rPr>
              <a:t>Использование мультимедийных презентаций</a:t>
            </a:r>
            <a:endParaRPr lang="ru-RU" sz="2000" dirty="0" smtClean="0">
              <a:effectLst/>
              <a:latin typeface="Times New Roman"/>
              <a:ea typeface="SimSun"/>
            </a:endParaRPr>
          </a:p>
          <a:p>
            <a:pPr marL="342900" lvl="0" indent="-342900" algn="just">
              <a:lnSpc>
                <a:spcPct val="115000"/>
              </a:lnSpc>
              <a:buFont typeface="Symbol"/>
              <a:buChar char=""/>
            </a:pPr>
            <a:r>
              <a:rPr lang="ru-RU" sz="2400" dirty="0" smtClean="0">
                <a:effectLst/>
                <a:latin typeface="Times New Roman"/>
                <a:ea typeface="SimSun"/>
              </a:rPr>
              <a:t>Физкультурное развлечение</a:t>
            </a:r>
            <a:endParaRPr lang="ru-RU" sz="2000" dirty="0" smtClean="0">
              <a:effectLst/>
              <a:latin typeface="Times New Roman"/>
              <a:ea typeface="SimSun"/>
            </a:endParaRPr>
          </a:p>
          <a:p>
            <a:pPr marL="342900" lvl="0" indent="-342900" algn="just">
              <a:lnSpc>
                <a:spcPct val="115000"/>
              </a:lnSpc>
              <a:buFont typeface="Symbol"/>
              <a:buChar char=""/>
            </a:pPr>
            <a:r>
              <a:rPr lang="ru-RU" sz="2400" dirty="0" smtClean="0">
                <a:effectLst/>
                <a:latin typeface="Times New Roman"/>
                <a:ea typeface="SimSun"/>
              </a:rPr>
              <a:t>Викторина</a:t>
            </a:r>
            <a:endParaRPr lang="ru-RU" sz="2000" dirty="0">
              <a:effectLst/>
              <a:latin typeface="Times New Roman"/>
              <a:ea typeface="SimSun"/>
            </a:endParaRPr>
          </a:p>
        </p:txBody>
      </p:sp>
    </p:spTree>
    <p:extLst>
      <p:ext uri="{BB962C8B-B14F-4D97-AF65-F5344CB8AC3E}">
        <p14:creationId xmlns:p14="http://schemas.microsoft.com/office/powerpoint/2010/main" val="666022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771800" y="476673"/>
            <a:ext cx="5904656" cy="5262979"/>
          </a:xfrm>
          <a:prstGeom prst="rect">
            <a:avLst/>
          </a:prstGeom>
        </p:spPr>
        <p:txBody>
          <a:bodyPr wrap="square">
            <a:spAutoFit/>
          </a:bodyPr>
          <a:lstStyle/>
          <a:p>
            <a:r>
              <a:rPr lang="ru-RU" sz="2400" b="1" i="1" u="sng" dirty="0"/>
              <a:t>Этапы реализации проекта</a:t>
            </a:r>
            <a:endParaRPr lang="ru-RU" sz="2400" dirty="0"/>
          </a:p>
          <a:p>
            <a:r>
              <a:rPr lang="ru-RU" sz="2400" b="1" dirty="0"/>
              <a:t>Подготовительный этап</a:t>
            </a:r>
            <a:endParaRPr lang="ru-RU" sz="2400" dirty="0"/>
          </a:p>
          <a:p>
            <a:r>
              <a:rPr lang="ru-RU" sz="2400" b="1" dirty="0"/>
              <a:t>Цель:</a:t>
            </a:r>
            <a:r>
              <a:rPr lang="en-US" sz="2400" dirty="0"/>
              <a:t> </a:t>
            </a:r>
            <a:r>
              <a:rPr lang="ru-RU" sz="2400" dirty="0"/>
              <a:t>создание условий для реализации проекта. Определение мотивации, цели, задач по реализации проекта «Зимние виды спорта»</a:t>
            </a:r>
          </a:p>
          <a:p>
            <a:pPr lvl="0"/>
            <a:r>
              <a:rPr lang="ru-RU" sz="2400" dirty="0"/>
              <a:t>Подбор методической литературы, художественной литературы, загадок, пословиц по теме.</a:t>
            </a:r>
          </a:p>
          <a:p>
            <a:pPr lvl="0"/>
            <a:r>
              <a:rPr lang="ru-RU" sz="2400" dirty="0"/>
              <a:t>Подбор иллюстративного материала по теме, дидактических игр.</a:t>
            </a:r>
          </a:p>
          <a:p>
            <a:pPr lvl="0"/>
            <a:r>
              <a:rPr lang="ru-RU" sz="2400" dirty="0"/>
              <a:t>Подбор инвентаря для проведения физкультурного развлечения.</a:t>
            </a:r>
          </a:p>
          <a:p>
            <a:pPr lvl="0"/>
            <a:r>
              <a:rPr lang="ru-RU" sz="2400" dirty="0"/>
              <a:t>Просмотр слайдов «Зимний спорт »</a:t>
            </a:r>
          </a:p>
        </p:txBody>
      </p:sp>
    </p:spTree>
    <p:extLst>
      <p:ext uri="{BB962C8B-B14F-4D97-AF65-F5344CB8AC3E}">
        <p14:creationId xmlns:p14="http://schemas.microsoft.com/office/powerpoint/2010/main" val="1619097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2699792" y="332656"/>
            <a:ext cx="6444208" cy="5793507"/>
          </a:xfrm>
        </p:spPr>
        <p:txBody>
          <a:bodyPr>
            <a:normAutofit fontScale="25000" lnSpcReduction="20000"/>
          </a:bodyPr>
          <a:lstStyle/>
          <a:p>
            <a:r>
              <a:rPr lang="ru-RU" sz="7200" b="1" dirty="0"/>
              <a:t>Основной этап</a:t>
            </a:r>
            <a:endParaRPr lang="ru-RU" sz="7200" dirty="0"/>
          </a:p>
          <a:p>
            <a:r>
              <a:rPr lang="ru-RU" sz="7200" b="1" dirty="0"/>
              <a:t>Цель:</a:t>
            </a:r>
            <a:r>
              <a:rPr lang="en-US" sz="7200" dirty="0"/>
              <a:t> </a:t>
            </a:r>
            <a:r>
              <a:rPr lang="ru-RU" sz="7200" dirty="0"/>
              <a:t>развитие устойчивого интереса к зимним видам спорта, познавательного интереса и любознательности. Воспитание любви к спорту и желание заниматься им</a:t>
            </a:r>
            <a:r>
              <a:rPr lang="ru-RU" sz="7200" b="1" i="1" dirty="0"/>
              <a:t> </a:t>
            </a:r>
            <a:endParaRPr lang="ru-RU" sz="7200" dirty="0"/>
          </a:p>
          <a:p>
            <a:r>
              <a:rPr lang="ru-RU" sz="7200" b="1" i="1" dirty="0"/>
              <a:t>Социально – коммуникативное развитие</a:t>
            </a:r>
            <a:r>
              <a:rPr lang="ru-RU" sz="7200" dirty="0"/>
              <a:t>.</a:t>
            </a:r>
          </a:p>
          <a:p>
            <a:r>
              <a:rPr lang="ru-RU" sz="7200" u="sng" dirty="0"/>
              <a:t>НОД «Социальный мир»</a:t>
            </a:r>
            <a:r>
              <a:rPr lang="en-US" sz="7200" dirty="0"/>
              <a:t> </a:t>
            </a:r>
            <a:r>
              <a:rPr lang="ru-RU" sz="7200" dirty="0"/>
              <a:t>- «Что  такое  Олимпиада?</a:t>
            </a:r>
          </a:p>
          <a:p>
            <a:r>
              <a:rPr lang="ru-RU" sz="7200" dirty="0" err="1" smtClean="0"/>
              <a:t>Дидактичесие</a:t>
            </a:r>
            <a:r>
              <a:rPr lang="ru-RU" sz="7200" dirty="0" smtClean="0"/>
              <a:t> </a:t>
            </a:r>
            <a:r>
              <a:rPr lang="ru-RU" sz="7200" dirty="0"/>
              <a:t>игры: </a:t>
            </a:r>
          </a:p>
          <a:p>
            <a:r>
              <a:rPr lang="ru-RU" sz="7200" dirty="0"/>
              <a:t>- «Четвертый лишний» </a:t>
            </a:r>
          </a:p>
          <a:p>
            <a:r>
              <a:rPr lang="ru-RU" sz="7200" dirty="0"/>
              <a:t>- «Азбука безопасности в зимний период» </a:t>
            </a:r>
          </a:p>
          <a:p>
            <a:r>
              <a:rPr lang="ru-RU" sz="7200" dirty="0"/>
              <a:t>- «Скажи по другому»</a:t>
            </a:r>
          </a:p>
          <a:p>
            <a:r>
              <a:rPr lang="ru-RU" sz="7200" dirty="0"/>
              <a:t>- «Угадай вид спорта»</a:t>
            </a:r>
          </a:p>
          <a:p>
            <a:r>
              <a:rPr lang="ru-RU" sz="7200" dirty="0"/>
              <a:t>- «Помоги спортсмену выбрать инвентарь»</a:t>
            </a:r>
          </a:p>
          <a:p>
            <a:r>
              <a:rPr lang="ru-RU" sz="7200" dirty="0"/>
              <a:t>- «Лабиринт»</a:t>
            </a:r>
          </a:p>
          <a:p>
            <a:r>
              <a:rPr lang="ru-RU" sz="7200" dirty="0"/>
              <a:t>- «Овощи и фрукты-витаминные продукты»</a:t>
            </a:r>
            <a:r>
              <a:rPr lang="en-US" sz="7200" dirty="0"/>
              <a:t> </a:t>
            </a:r>
            <a:endParaRPr lang="ru-RU" sz="7200" dirty="0"/>
          </a:p>
          <a:p>
            <a:r>
              <a:rPr lang="ru-RU" sz="7200" dirty="0" smtClean="0"/>
              <a:t>- </a:t>
            </a:r>
            <a:r>
              <a:rPr lang="ru-RU" sz="7200" dirty="0"/>
              <a:t>«Сложи картинку»</a:t>
            </a:r>
          </a:p>
          <a:p>
            <a:r>
              <a:rPr lang="ru-RU" sz="7200" dirty="0"/>
              <a:t>- «Отгадай вид спорта»</a:t>
            </a:r>
          </a:p>
          <a:p>
            <a:r>
              <a:rPr lang="ru-RU" sz="7200" dirty="0"/>
              <a:t>- «Зимние олимпийские виды спорта»</a:t>
            </a:r>
            <a:br>
              <a:rPr lang="ru-RU" sz="7200" dirty="0"/>
            </a:br>
            <a:r>
              <a:rPr lang="ru-RU" sz="7200" dirty="0"/>
              <a:t>- «Найди пару»</a:t>
            </a:r>
          </a:p>
          <a:p>
            <a:pPr marL="0" indent="0">
              <a:buNone/>
            </a:pPr>
            <a:r>
              <a:rPr lang="ru-RU" sz="7200" dirty="0"/>
              <a:t> </a:t>
            </a:r>
          </a:p>
          <a:p>
            <a:r>
              <a:rPr lang="ru-RU" sz="7200" u="sng" dirty="0" smtClean="0"/>
              <a:t>Безопасность</a:t>
            </a:r>
            <a:r>
              <a:rPr lang="ru-RU" sz="7200" u="sng" dirty="0"/>
              <a:t>:</a:t>
            </a:r>
            <a:r>
              <a:rPr lang="en-US" sz="7200" dirty="0"/>
              <a:t>  </a:t>
            </a:r>
            <a:r>
              <a:rPr lang="ru-RU" sz="7200" dirty="0"/>
              <a:t>Правила безопасного  поведения при катании на лыжах, </a:t>
            </a:r>
          </a:p>
          <a:p>
            <a:r>
              <a:rPr lang="ru-RU" sz="7200" dirty="0"/>
              <a:t>санках, ледянках, правила катания с горки.</a:t>
            </a:r>
            <a:r>
              <a:rPr lang="en-US" sz="7200" dirty="0"/>
              <a:t> </a:t>
            </a:r>
            <a:r>
              <a:rPr lang="ru-RU" sz="7200" dirty="0"/>
              <a:t>Опасные ситуации зимой.</a:t>
            </a:r>
          </a:p>
          <a:p>
            <a:r>
              <a:rPr lang="ru-RU" sz="7200" dirty="0"/>
              <a:t> </a:t>
            </a:r>
          </a:p>
          <a:p>
            <a:endParaRPr lang="ru-RU" dirty="0"/>
          </a:p>
        </p:txBody>
      </p:sp>
    </p:spTree>
    <p:extLst>
      <p:ext uri="{BB962C8B-B14F-4D97-AF65-F5344CB8AC3E}">
        <p14:creationId xmlns:p14="http://schemas.microsoft.com/office/powerpoint/2010/main" val="2101409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83768" y="751344"/>
            <a:ext cx="6462464" cy="5078313"/>
          </a:xfrm>
          <a:prstGeom prst="rect">
            <a:avLst/>
          </a:prstGeom>
        </p:spPr>
        <p:txBody>
          <a:bodyPr wrap="square">
            <a:spAutoFit/>
          </a:bodyPr>
          <a:lstStyle/>
          <a:p>
            <a:r>
              <a:rPr lang="ru-RU" b="1" i="1" dirty="0"/>
              <a:t>Познавательное развитие</a:t>
            </a:r>
            <a:endParaRPr lang="ru-RU" dirty="0"/>
          </a:p>
          <a:p>
            <a:r>
              <a:rPr lang="ru-RU" dirty="0"/>
              <a:t>Беседа «Какие зимние виды спорта знаешь ты?» </a:t>
            </a:r>
          </a:p>
          <a:p>
            <a:r>
              <a:rPr lang="ru-RU" dirty="0"/>
              <a:t>Викторина: «Знатоки зимнего спорта».</a:t>
            </a:r>
          </a:p>
          <a:p>
            <a:r>
              <a:rPr lang="ru-RU" dirty="0"/>
              <a:t>Просмотр презентаций: «Зимние виды спорта»,</a:t>
            </a:r>
          </a:p>
          <a:p>
            <a:r>
              <a:rPr lang="ru-RU" dirty="0"/>
              <a:t>Беседы: «История олимпийских игр», «Олимпийская символика», «Зимние олимпийские виды спорта», «О своих любимых зимних видах спорта», «Знаменитые олимпийцы», «Зачем заниматься физкультурой», «Мы дружим с физкультурой».</a:t>
            </a:r>
          </a:p>
          <a:p>
            <a:r>
              <a:rPr lang="ru-RU" dirty="0"/>
              <a:t>НОД «Развитие математических представлений»- «Мы любим заниматься физкультурой».</a:t>
            </a:r>
          </a:p>
          <a:p>
            <a:r>
              <a:rPr lang="ru-RU" dirty="0"/>
              <a:t>Рассматривание папок: «Зимние виды спорта», «Олимпийская символика», «Олимпийские чемпионы» «Об олимпийских играх», тематический словарь в картинках «Спорт. Зимние виды спорта».</a:t>
            </a:r>
          </a:p>
          <a:p>
            <a:r>
              <a:rPr lang="ru-RU" dirty="0"/>
              <a:t>Экспериментальная деятельность:  «Каковы мои физические возможности»</a:t>
            </a:r>
          </a:p>
          <a:p>
            <a:r>
              <a:rPr lang="ru-RU" dirty="0"/>
              <a:t>Динамическая пауза «Отгадай вид спорта»</a:t>
            </a:r>
          </a:p>
        </p:txBody>
      </p:sp>
    </p:spTree>
    <p:extLst>
      <p:ext uri="{BB962C8B-B14F-4D97-AF65-F5344CB8AC3E}">
        <p14:creationId xmlns:p14="http://schemas.microsoft.com/office/powerpoint/2010/main" val="3015357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751344"/>
            <a:ext cx="6534472" cy="3139321"/>
          </a:xfrm>
          <a:prstGeom prst="rect">
            <a:avLst/>
          </a:prstGeom>
        </p:spPr>
        <p:txBody>
          <a:bodyPr wrap="square">
            <a:spAutoFit/>
          </a:bodyPr>
          <a:lstStyle/>
          <a:p>
            <a:r>
              <a:rPr lang="ru-RU" b="1" i="1" dirty="0"/>
              <a:t>Речевое развитие </a:t>
            </a:r>
            <a:endParaRPr lang="ru-RU" dirty="0"/>
          </a:p>
          <a:p>
            <a:r>
              <a:rPr lang="ru-RU" dirty="0"/>
              <a:t>«Пословицы, загадки о зимних видах спорта» </a:t>
            </a:r>
          </a:p>
          <a:p>
            <a:r>
              <a:rPr lang="ru-RU" dirty="0" smtClean="0"/>
              <a:t>Речевые </a:t>
            </a:r>
            <a:r>
              <a:rPr lang="ru-RU" dirty="0"/>
              <a:t>ситуации: «Интервью у спортсмена», «Интервью у вратаря», «Спортивный комментатор».</a:t>
            </a:r>
          </a:p>
          <a:p>
            <a:r>
              <a:rPr lang="ru-RU" dirty="0"/>
              <a:t>Чтение художественной литературы Е. Пермяк «Сластёна - своевольник», М. Безруких «Мой совет», стих. А. </a:t>
            </a:r>
            <a:r>
              <a:rPr lang="ru-RU" dirty="0" err="1"/>
              <a:t>Барто</a:t>
            </a:r>
            <a:r>
              <a:rPr lang="ru-RU" dirty="0"/>
              <a:t> «Мы с Тамарой», рассказ Н. Носова «На горке</a:t>
            </a:r>
            <a:r>
              <a:rPr lang="ru-RU" dirty="0" smtClean="0"/>
              <a:t>» (Воспитатели)</a:t>
            </a:r>
          </a:p>
          <a:p>
            <a:r>
              <a:rPr lang="ru-RU" dirty="0" smtClean="0"/>
              <a:t>Просмотр </a:t>
            </a:r>
            <a:r>
              <a:rPr lang="ru-RU" dirty="0"/>
              <a:t>мультфильмов: «Шайбу, шайбу», «Матч - реванш», «Ну, погоди!», «Чемпион», «Верное средство», «Маша и медведь», Приходи на каток», «Вовка – тренер», «</a:t>
            </a:r>
            <a:r>
              <a:rPr lang="ru-RU" dirty="0" err="1"/>
              <a:t>Лунтик</a:t>
            </a:r>
            <a:r>
              <a:rPr lang="ru-RU" dirty="0"/>
              <a:t> и его друзья» (187 серия).</a:t>
            </a:r>
          </a:p>
        </p:txBody>
      </p:sp>
    </p:spTree>
    <p:extLst>
      <p:ext uri="{BB962C8B-B14F-4D97-AF65-F5344CB8AC3E}">
        <p14:creationId xmlns:p14="http://schemas.microsoft.com/office/powerpoint/2010/main" val="1598865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907704" y="1052736"/>
            <a:ext cx="7038528" cy="3560975"/>
          </a:xfrm>
          <a:prstGeom prst="rect">
            <a:avLst/>
          </a:prstGeom>
        </p:spPr>
        <p:txBody>
          <a:bodyPr wrap="square">
            <a:spAutoFit/>
          </a:bodyPr>
          <a:lstStyle/>
          <a:p>
            <a:pPr marL="457200" algn="just">
              <a:lnSpc>
                <a:spcPct val="115000"/>
              </a:lnSpc>
            </a:pPr>
            <a:r>
              <a:rPr lang="en-US" sz="2800" b="1" dirty="0" err="1" smtClean="0">
                <a:effectLst/>
                <a:latin typeface="Times New Roman"/>
                <a:ea typeface="SimSun"/>
              </a:rPr>
              <a:t>Заключительный</a:t>
            </a:r>
            <a:r>
              <a:rPr lang="en-US" sz="2800" b="1" dirty="0" smtClean="0">
                <a:effectLst/>
                <a:latin typeface="Times New Roman"/>
                <a:ea typeface="SimSun"/>
              </a:rPr>
              <a:t> </a:t>
            </a:r>
            <a:r>
              <a:rPr lang="en-US" sz="2800" b="1" dirty="0" err="1" smtClean="0">
                <a:effectLst/>
                <a:latin typeface="Times New Roman"/>
                <a:ea typeface="SimSun"/>
              </a:rPr>
              <a:t>этап</a:t>
            </a:r>
            <a:endParaRPr lang="ru-RU" sz="2400" dirty="0" smtClean="0">
              <a:effectLst/>
              <a:latin typeface="Times New Roman"/>
              <a:ea typeface="SimSun"/>
            </a:endParaRPr>
          </a:p>
          <a:p>
            <a:pPr lvl="0" algn="just">
              <a:lnSpc>
                <a:spcPct val="115000"/>
              </a:lnSpc>
            </a:pPr>
            <a:r>
              <a:rPr lang="ru-RU" sz="2800" dirty="0" smtClean="0">
                <a:effectLst/>
                <a:latin typeface="Times New Roman"/>
                <a:ea typeface="SimSun"/>
              </a:rPr>
              <a:t>Выставка детских работ по теме. Представить результаты совместного творчества детей</a:t>
            </a:r>
            <a:endParaRPr lang="ru-RU" sz="2400" dirty="0" smtClean="0">
              <a:effectLst/>
              <a:latin typeface="Times New Roman"/>
              <a:ea typeface="SimSun"/>
            </a:endParaRPr>
          </a:p>
          <a:p>
            <a:pPr lvl="0" algn="just">
              <a:lnSpc>
                <a:spcPct val="115000"/>
              </a:lnSpc>
            </a:pPr>
            <a:r>
              <a:rPr lang="ru-RU" sz="2800" dirty="0" smtClean="0">
                <a:effectLst/>
                <a:latin typeface="Times New Roman"/>
                <a:ea typeface="SimSun"/>
              </a:rPr>
              <a:t>Спортивно - развлекательное мероприятие «Ах ты, Зимушка </a:t>
            </a:r>
            <a:r>
              <a:rPr lang="ru-RU" sz="2800" dirty="0" smtClean="0">
                <a:effectLst/>
                <a:latin typeface="Times New Roman"/>
                <a:ea typeface="SimSun"/>
              </a:rPr>
              <a:t>– Зима</a:t>
            </a:r>
          </a:p>
          <a:p>
            <a:pPr lvl="0" algn="just">
              <a:lnSpc>
                <a:spcPct val="115000"/>
              </a:lnSpc>
            </a:pPr>
            <a:r>
              <a:rPr lang="ru-RU" sz="2800" dirty="0" smtClean="0">
                <a:latin typeface="Times New Roman"/>
                <a:ea typeface="SimSun"/>
              </a:rPr>
              <a:t>Квест </a:t>
            </a:r>
            <a:r>
              <a:rPr lang="ru-RU" sz="2800" dirty="0" smtClean="0">
                <a:latin typeface="Times New Roman"/>
                <a:ea typeface="SimSun"/>
              </a:rPr>
              <a:t>«Зимние виды спорта»</a:t>
            </a:r>
            <a:endParaRPr lang="ru-RU" sz="2400" dirty="0">
              <a:effectLst/>
              <a:latin typeface="Times New Roman"/>
              <a:ea typeface="SimSun"/>
            </a:endParaRPr>
          </a:p>
        </p:txBody>
      </p:sp>
    </p:spTree>
    <p:extLst>
      <p:ext uri="{BB962C8B-B14F-4D97-AF65-F5344CB8AC3E}">
        <p14:creationId xmlns:p14="http://schemas.microsoft.com/office/powerpoint/2010/main" val="2205558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TotalTime>
  <Words>379</Words>
  <Application>Microsoft Office PowerPoint</Application>
  <PresentationFormat>Экран (4:3)</PresentationFormat>
  <Paragraphs>80</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Александр</dc:creator>
  <cp:lastModifiedBy>Александр</cp:lastModifiedBy>
  <cp:revision>9</cp:revision>
  <dcterms:created xsi:type="dcterms:W3CDTF">2022-02-02T14:52:25Z</dcterms:created>
  <dcterms:modified xsi:type="dcterms:W3CDTF">2022-02-21T06:52:11Z</dcterms:modified>
</cp:coreProperties>
</file>